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69" r:id="rId3"/>
    <p:sldId id="308" r:id="rId4"/>
    <p:sldId id="278" r:id="rId5"/>
    <p:sldId id="288" r:id="rId6"/>
    <p:sldId id="289" r:id="rId7"/>
    <p:sldId id="290" r:id="rId8"/>
    <p:sldId id="291" r:id="rId9"/>
    <p:sldId id="292" r:id="rId10"/>
    <p:sldId id="309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10" r:id="rId21"/>
    <p:sldId id="314" r:id="rId22"/>
    <p:sldId id="302" r:id="rId23"/>
    <p:sldId id="315" r:id="rId24"/>
    <p:sldId id="316" r:id="rId25"/>
    <p:sldId id="319" r:id="rId26"/>
    <p:sldId id="320" r:id="rId27"/>
    <p:sldId id="317" r:id="rId28"/>
    <p:sldId id="318" r:id="rId29"/>
    <p:sldId id="307" r:id="rId30"/>
    <p:sldId id="304" r:id="rId31"/>
    <p:sldId id="30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5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5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5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95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9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1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0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2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6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09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0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286E-672F-4FDE-89FB-B46F16EA9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Analysis of Ames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4DA1B-3EB8-4277-99AF-9CC152A4A8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34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EDA – sale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869180" y="1366897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After I perform a logarithmic transformation of the Sale Price, it made highly skewed distributions less skewed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409B9-DEF0-43FA-B682-61D8A3F1D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5" t="38609" r="51328" b="20555"/>
          <a:stretch/>
        </p:blipFill>
        <p:spPr>
          <a:xfrm>
            <a:off x="1047749" y="2428712"/>
            <a:ext cx="4953001" cy="40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4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to age of house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I defined the age of the building as the year of sale minus the year of construction. New houses have a price premium that declines as they age even by 10 to 20 years. After a while the effect of age plateaus off, only to come back for very old houses.</a:t>
            </a:r>
          </a:p>
          <a:p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82BA9-3C25-4E77-935A-1FEB05EC5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6" t="46668" r="34917" b="13036"/>
          <a:stretch/>
        </p:blipFill>
        <p:spPr>
          <a:xfrm>
            <a:off x="640580" y="2213282"/>
            <a:ext cx="9356860" cy="46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overall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Overall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4F341-312C-486F-91CA-BFB8E3357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3" t="43907" r="65000" b="10537"/>
          <a:stretch/>
        </p:blipFill>
        <p:spPr>
          <a:xfrm>
            <a:off x="704079" y="1866900"/>
            <a:ext cx="9485971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6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external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External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EB8BB-596C-4DDA-BC0E-6687950E1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6" t="41368" r="65668" b="12336"/>
          <a:stretch/>
        </p:blipFill>
        <p:spPr>
          <a:xfrm>
            <a:off x="876299" y="2137504"/>
            <a:ext cx="9029701" cy="43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9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Kitchen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Kitchen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08E12-C1AB-4384-B9B2-C77D1FFB8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4" t="20961" r="65671" b="10891"/>
          <a:stretch/>
        </p:blipFill>
        <p:spPr>
          <a:xfrm>
            <a:off x="444500" y="1790700"/>
            <a:ext cx="11411720" cy="49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3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garage cars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garage cars. Once it reaches 4 Garage cars, the 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price decreases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AE158-48B0-4EC4-90CC-9C46EAEBD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7" t="47455" r="66771" b="14331"/>
          <a:stretch/>
        </p:blipFill>
        <p:spPr>
          <a:xfrm>
            <a:off x="1244600" y="2184400"/>
            <a:ext cx="9563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Basement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basement quality. </a:t>
            </a: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C6B21-85C2-4AA8-A595-EE4123259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5" t="44074" r="66770" b="15556"/>
          <a:stretch/>
        </p:blipFill>
        <p:spPr>
          <a:xfrm>
            <a:off x="640580" y="1982450"/>
            <a:ext cx="9685454" cy="43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no of baths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no of baths. When it is beyond 5, it will not have effect on the price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E2DA-67DD-4EF2-962D-D08D1E4F7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6" t="53628" r="65729" b="9259"/>
          <a:stretch/>
        </p:blipFill>
        <p:spPr>
          <a:xfrm>
            <a:off x="640580" y="2113354"/>
            <a:ext cx="8470900" cy="42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7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fireplace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Fireplace Quality. 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B4C0B-7638-4B67-ACE6-0D7AE053A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9" t="32411" r="65937" b="27814"/>
          <a:stretch/>
        </p:blipFill>
        <p:spPr>
          <a:xfrm>
            <a:off x="640580" y="2451100"/>
            <a:ext cx="9367020" cy="40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8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A58F5-12CD-4949-BE1B-4539338D9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4" t="29723" r="47578" b="11388"/>
          <a:stretch/>
        </p:blipFill>
        <p:spPr>
          <a:xfrm>
            <a:off x="640580" y="1888509"/>
            <a:ext cx="10363200" cy="4388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P Value of 'Exter Qual', 'Mas Vnr Area' are more than 0.05 which is not significant. I decide to remove these features from the mode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647BC-AFFB-4D3C-84DB-BD756ED31A5E}"/>
              </a:ext>
            </a:extLst>
          </p:cNvPr>
          <p:cNvSpPr/>
          <p:nvPr/>
        </p:nvSpPr>
        <p:spPr>
          <a:xfrm>
            <a:off x="6953250" y="2769666"/>
            <a:ext cx="825500" cy="297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B92986-EB7A-44ED-BDD3-F8E28DDE92D5}"/>
              </a:ext>
            </a:extLst>
          </p:cNvPr>
          <p:cNvSpPr/>
          <p:nvPr/>
        </p:nvSpPr>
        <p:spPr>
          <a:xfrm>
            <a:off x="7118350" y="4225633"/>
            <a:ext cx="660400" cy="527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260FB1-8050-40F5-A5AC-A75007B9FB45}"/>
              </a:ext>
            </a:extLst>
          </p:cNvPr>
          <p:cNvSpPr/>
          <p:nvPr/>
        </p:nvSpPr>
        <p:spPr>
          <a:xfrm>
            <a:off x="6953250" y="3531665"/>
            <a:ext cx="825500" cy="297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1020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A921-DB7A-49B1-BF07-7907A348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477E-26C7-4953-B699-57EFCC6C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SG" dirty="0"/>
              <a:t>I am a working for an Auction House. I have a  list of houses that I intend to put up for auction in Ames. I collected the past housing dataset in Ames to research and eventually set a minimum Sale Price of the houses for the auction. </a:t>
            </a:r>
          </a:p>
        </p:txBody>
      </p:sp>
    </p:spTree>
    <p:extLst>
      <p:ext uri="{BB962C8B-B14F-4D97-AF65-F5344CB8AC3E}">
        <p14:creationId xmlns:p14="http://schemas.microsoft.com/office/powerpoint/2010/main" val="312273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897331"/>
              </p:ext>
            </p:extLst>
          </p:nvPr>
        </p:nvGraphicFramePr>
        <p:xfrm>
          <a:off x="345689" y="4178410"/>
          <a:ext cx="11049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815975" y="973365"/>
            <a:ext cx="12150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I set a baseline model</a:t>
            </a:r>
          </a:p>
          <a:p>
            <a:r>
              <a:rPr lang="en-SG" sz="2000" dirty="0">
                <a:latin typeface="Helvetica Neue"/>
              </a:rPr>
              <a:t>Baseline model used variables: Overall Qual, </a:t>
            </a:r>
            <a:r>
              <a:rPr lang="en-SG" sz="2000" dirty="0" err="1">
                <a:latin typeface="Helvetica Neue"/>
              </a:rPr>
              <a:t>totalsqft</a:t>
            </a:r>
            <a:r>
              <a:rPr lang="en-SG" sz="2000" dirty="0">
                <a:latin typeface="Helvetica Neue"/>
              </a:rPr>
              <a:t>, </a:t>
            </a:r>
            <a:r>
              <a:rPr lang="en-SG" sz="2000" dirty="0" err="1">
                <a:latin typeface="Helvetica Neue"/>
              </a:rPr>
              <a:t>Exter</a:t>
            </a:r>
            <a:r>
              <a:rPr lang="en-SG" sz="2000" dirty="0">
                <a:latin typeface="Helvetica Neue"/>
              </a:rPr>
              <a:t> Qual,  Kitchen Qual,  Garage Cars,</a:t>
            </a:r>
          </a:p>
          <a:p>
            <a:r>
              <a:rPr lang="en-SG" sz="2000" dirty="0">
                <a:latin typeface="Helvetica Neue"/>
              </a:rPr>
              <a:t>                   </a:t>
            </a:r>
            <a:r>
              <a:rPr lang="en-SG" sz="2000" dirty="0" err="1">
                <a:latin typeface="Helvetica Neue"/>
              </a:rPr>
              <a:t>Bsmt</a:t>
            </a:r>
            <a:r>
              <a:rPr lang="en-SG" sz="2000" dirty="0">
                <a:latin typeface="Helvetica Neue"/>
              </a:rPr>
              <a:t> Qual, Total Baths, Fireplace Qu, </a:t>
            </a:r>
            <a:r>
              <a:rPr lang="en-SG" sz="2000" dirty="0" err="1">
                <a:latin typeface="Helvetica Neue"/>
              </a:rPr>
              <a:t>TotRms</a:t>
            </a:r>
            <a:r>
              <a:rPr lang="en-SG" sz="2000" dirty="0">
                <a:latin typeface="Helvetica Neue"/>
              </a:rPr>
              <a:t> </a:t>
            </a:r>
            <a:r>
              <a:rPr lang="en-SG" sz="2000" dirty="0" err="1">
                <a:latin typeface="Helvetica Neue"/>
              </a:rPr>
              <a:t>AbvGrd</a:t>
            </a:r>
            <a:r>
              <a:rPr lang="en-SG" sz="2000" dirty="0">
                <a:latin typeface="Helvetica Neue"/>
              </a:rPr>
              <a:t>, Mas </a:t>
            </a:r>
            <a:r>
              <a:rPr lang="en-SG" sz="2000" dirty="0" err="1">
                <a:latin typeface="Helvetica Neue"/>
              </a:rPr>
              <a:t>Vnr</a:t>
            </a:r>
            <a:r>
              <a:rPr lang="en-SG" sz="2000" dirty="0">
                <a:latin typeface="Helvetica Neue"/>
              </a:rPr>
              <a:t> Area, age</a:t>
            </a:r>
          </a:p>
          <a:p>
            <a:endParaRPr lang="en-SG" sz="2000" dirty="0">
              <a:latin typeface="Helvetica Neue"/>
            </a:endParaRPr>
          </a:p>
        </p:txBody>
      </p:sp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CF8F272E-6432-496B-9E22-9EEDBAE5A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073414"/>
              </p:ext>
            </p:extLst>
          </p:nvPr>
        </p:nvGraphicFramePr>
        <p:xfrm>
          <a:off x="421889" y="2372470"/>
          <a:ext cx="101981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0.023862165669055902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0.02267001237644348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0.02442597939937667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6296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D4C8521-76F8-4E49-BD4B-7AA980908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4" t="30139" r="51562" b="35971"/>
          <a:stretch/>
        </p:blipFill>
        <p:spPr>
          <a:xfrm>
            <a:off x="3629025" y="4857185"/>
            <a:ext cx="1758268" cy="10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6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96229"/>
              </p:ext>
            </p:extLst>
          </p:nvPr>
        </p:nvGraphicFramePr>
        <p:xfrm>
          <a:off x="345689" y="2146310"/>
          <a:ext cx="110490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87400" y="859065"/>
            <a:ext cx="121507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I trained and tested 4 models</a:t>
            </a:r>
          </a:p>
          <a:p>
            <a:r>
              <a:rPr lang="en-SG" sz="2000" dirty="0">
                <a:latin typeface="Helvetica Neue"/>
              </a:rPr>
              <a:t>Model 1 used variables: Overall Qual, </a:t>
            </a:r>
            <a:r>
              <a:rPr lang="en-SG" sz="2000" dirty="0" err="1">
                <a:latin typeface="Helvetica Neue"/>
              </a:rPr>
              <a:t>totalsqft</a:t>
            </a:r>
            <a:r>
              <a:rPr lang="en-SG" sz="2000" dirty="0">
                <a:latin typeface="Helvetica Neue"/>
              </a:rPr>
              <a:t>, Kitchen Qual, Garage </a:t>
            </a:r>
            <a:r>
              <a:rPr lang="en-SG" sz="2000" dirty="0" err="1">
                <a:latin typeface="Helvetica Neue"/>
              </a:rPr>
              <a:t>Cars,Total</a:t>
            </a:r>
            <a:r>
              <a:rPr lang="en-SG" sz="2000" dirty="0">
                <a:latin typeface="Helvetica Neue"/>
              </a:rPr>
              <a:t> Baths, </a:t>
            </a:r>
          </a:p>
          <a:p>
            <a:r>
              <a:rPr lang="en-SG" sz="2000" dirty="0">
                <a:latin typeface="Helvetica Neue"/>
              </a:rPr>
              <a:t>Fireplace Qu, age</a:t>
            </a:r>
          </a:p>
          <a:p>
            <a:r>
              <a:rPr lang="en-SG" sz="2000" dirty="0">
                <a:latin typeface="Helvetica Neue"/>
              </a:rPr>
              <a:t>I tested using Linear Regression, Ridge Regression and Lasso Regression</a:t>
            </a:r>
          </a:p>
          <a:p>
            <a:endParaRPr lang="en-SG" sz="2000" dirty="0"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8EA90-099E-43B1-96FB-908D3FF4D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8" t="31203" r="51954" b="34028"/>
          <a:stretch/>
        </p:blipFill>
        <p:spPr>
          <a:xfrm>
            <a:off x="3523217" y="2838449"/>
            <a:ext cx="1543051" cy="951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52EDD-08EE-4DDE-B344-DA505B70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5" t="24028" r="51407" b="41388"/>
          <a:stretch/>
        </p:blipFill>
        <p:spPr>
          <a:xfrm>
            <a:off x="3523216" y="4153685"/>
            <a:ext cx="1543051" cy="817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DA36D5-A8D0-45C9-BA5F-B1D93D286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9" t="58333" r="51797" b="7370"/>
          <a:stretch/>
        </p:blipFill>
        <p:spPr>
          <a:xfrm>
            <a:off x="3656902" y="5300743"/>
            <a:ext cx="1409365" cy="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42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95944"/>
              </p:ext>
            </p:extLst>
          </p:nvPr>
        </p:nvGraphicFramePr>
        <p:xfrm>
          <a:off x="139700" y="1824566"/>
          <a:ext cx="1178559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0.023926949832131658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0.022589880655978015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0.024279238164378304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0.02392817964988823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0.02258433059028586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0.02427708430597085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Best among Model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0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Lasso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0.02392882548841778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0.02258909916851307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0.024281318674783132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46124" y="1158604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1 Scores</a:t>
            </a:r>
          </a:p>
        </p:txBody>
      </p:sp>
    </p:spTree>
    <p:extLst>
      <p:ext uri="{BB962C8B-B14F-4D97-AF65-F5344CB8AC3E}">
        <p14:creationId xmlns:p14="http://schemas.microsoft.com/office/powerpoint/2010/main" val="35780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2513"/>
              </p:ext>
            </p:extLst>
          </p:nvPr>
        </p:nvGraphicFramePr>
        <p:xfrm>
          <a:off x="345689" y="2146310"/>
          <a:ext cx="110490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87400" y="859065"/>
            <a:ext cx="12150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2 used variables: Overall Qual, </a:t>
            </a:r>
            <a:r>
              <a:rPr lang="en-SG" sz="2000" dirty="0" err="1">
                <a:latin typeface="Helvetica Neue"/>
              </a:rPr>
              <a:t>totalsqft</a:t>
            </a:r>
            <a:r>
              <a:rPr lang="en-SG" sz="2000" dirty="0">
                <a:latin typeface="Helvetica Neue"/>
              </a:rPr>
              <a:t>, Kitchen Qual, Garage </a:t>
            </a:r>
            <a:r>
              <a:rPr lang="en-SG" sz="2000" dirty="0" err="1">
                <a:latin typeface="Helvetica Neue"/>
              </a:rPr>
              <a:t>Cars,Total</a:t>
            </a:r>
            <a:r>
              <a:rPr lang="en-SG" sz="2000" dirty="0">
                <a:latin typeface="Helvetica Neue"/>
              </a:rPr>
              <a:t> Baths, </a:t>
            </a:r>
          </a:p>
          <a:p>
            <a:r>
              <a:rPr lang="en-SG" sz="2000" dirty="0">
                <a:latin typeface="Helvetica Neue"/>
              </a:rPr>
              <a:t>Fireplace Qu, age but with polynomial Degree 2</a:t>
            </a:r>
          </a:p>
          <a:p>
            <a:r>
              <a:rPr lang="en-SG" sz="2000" dirty="0">
                <a:latin typeface="Helvetica Neue"/>
              </a:rPr>
              <a:t>I tested using Linear Regression, Ridge Regression and Lasso Regression</a:t>
            </a:r>
          </a:p>
          <a:p>
            <a:endParaRPr lang="en-SG" sz="2000" dirty="0"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B9F42-07B8-4D88-B630-39234DDE4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37082" r="52109" b="27516"/>
          <a:stretch/>
        </p:blipFill>
        <p:spPr>
          <a:xfrm>
            <a:off x="3485658" y="2808029"/>
            <a:ext cx="1438767" cy="942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CB984-2AC3-4FE4-AFB8-4084A4A18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1" t="33889" r="50000" b="31824"/>
          <a:stretch/>
        </p:blipFill>
        <p:spPr>
          <a:xfrm>
            <a:off x="3485658" y="4067804"/>
            <a:ext cx="1520839" cy="924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B18DD5-8F34-4AA5-B039-ADB36F3102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22" t="43188" r="51172" b="22223"/>
          <a:stretch/>
        </p:blipFill>
        <p:spPr>
          <a:xfrm>
            <a:off x="3392742" y="5243316"/>
            <a:ext cx="1706670" cy="10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81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449822"/>
              </p:ext>
            </p:extLst>
          </p:nvPr>
        </p:nvGraphicFramePr>
        <p:xfrm>
          <a:off x="139700" y="1824566"/>
          <a:ext cx="1178559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0.02192103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0.02200216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0.024460194133659883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0.022023794923807127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0.021761534481688397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0.024241644882198758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0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Lasso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0.022539032281693936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0.02185415307219567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0.02399888774648144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Best among model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46124" y="1158604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2 Scores</a:t>
            </a:r>
          </a:p>
        </p:txBody>
      </p:sp>
    </p:spTree>
    <p:extLst>
      <p:ext uri="{BB962C8B-B14F-4D97-AF65-F5344CB8AC3E}">
        <p14:creationId xmlns:p14="http://schemas.microsoft.com/office/powerpoint/2010/main" val="2658147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/>
        </p:nvGraphicFramePr>
        <p:xfrm>
          <a:off x="345689" y="2146310"/>
          <a:ext cx="110490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87400" y="859065"/>
            <a:ext cx="12150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3 used variables: Overall Qual, </a:t>
            </a:r>
            <a:r>
              <a:rPr lang="en-SG" sz="2000" dirty="0" err="1">
                <a:latin typeface="Helvetica Neue"/>
              </a:rPr>
              <a:t>totalsqft</a:t>
            </a:r>
            <a:r>
              <a:rPr lang="en-SG" sz="2000" dirty="0">
                <a:latin typeface="Helvetica Neue"/>
              </a:rPr>
              <a:t>, Kitchen Qual, Garage </a:t>
            </a:r>
            <a:r>
              <a:rPr lang="en-SG" sz="2000" dirty="0" err="1">
                <a:latin typeface="Helvetica Neue"/>
              </a:rPr>
              <a:t>Cars,Total</a:t>
            </a:r>
            <a:r>
              <a:rPr lang="en-SG" sz="2000" dirty="0">
                <a:latin typeface="Helvetica Neue"/>
              </a:rPr>
              <a:t> Baths, </a:t>
            </a:r>
          </a:p>
          <a:p>
            <a:r>
              <a:rPr lang="en-SG" sz="2000" dirty="0">
                <a:latin typeface="Helvetica Neue"/>
              </a:rPr>
              <a:t>Fireplace Qu but with polynomial Degree 2</a:t>
            </a:r>
          </a:p>
          <a:p>
            <a:r>
              <a:rPr lang="en-SG" sz="2000" dirty="0">
                <a:latin typeface="Helvetica Neue"/>
              </a:rPr>
              <a:t>I tested using Linear Regression, Ridge Regression and Lasso Regression</a:t>
            </a:r>
          </a:p>
          <a:p>
            <a:endParaRPr lang="en-SG" sz="2000" dirty="0"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81F37-D3F8-464F-856F-346C1AED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2" t="37500" r="43047" b="20973"/>
          <a:stretch/>
        </p:blipFill>
        <p:spPr>
          <a:xfrm>
            <a:off x="3591478" y="2767280"/>
            <a:ext cx="1656797" cy="1056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BE134-25D6-46F8-AD4C-BB0B7B38E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3" t="36666" r="42890" b="20556"/>
          <a:stretch/>
        </p:blipFill>
        <p:spPr>
          <a:xfrm>
            <a:off x="3591478" y="4002870"/>
            <a:ext cx="1878159" cy="1200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7B229F-03EC-4B59-96BE-ACF568C5D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06" t="29723" r="42656" b="26667"/>
          <a:stretch/>
        </p:blipFill>
        <p:spPr>
          <a:xfrm>
            <a:off x="3702158" y="5341234"/>
            <a:ext cx="1656798" cy="105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1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9036"/>
              </p:ext>
            </p:extLst>
          </p:nvPr>
        </p:nvGraphicFramePr>
        <p:xfrm>
          <a:off x="139700" y="1824566"/>
          <a:ext cx="1178559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5749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0.02319557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0.02419273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0.025086988660436578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0.023268444541707595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0.024117539956324784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0.02493820700067781</a:t>
                      </a:r>
                      <a:r>
                        <a:rPr lang="en-S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0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Lasso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0.023330669785984002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0.024226242692108962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0.024909124969940515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Best among model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46124" y="1158604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3 Scores</a:t>
            </a:r>
          </a:p>
        </p:txBody>
      </p:sp>
    </p:spTree>
    <p:extLst>
      <p:ext uri="{BB962C8B-B14F-4D97-AF65-F5344CB8AC3E}">
        <p14:creationId xmlns:p14="http://schemas.microsoft.com/office/powerpoint/2010/main" val="59527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69346"/>
              </p:ext>
            </p:extLst>
          </p:nvPr>
        </p:nvGraphicFramePr>
        <p:xfrm>
          <a:off x="345689" y="2146310"/>
          <a:ext cx="110490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87400" y="859065"/>
            <a:ext cx="12150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4 used variables: Overall Qual, </a:t>
            </a:r>
            <a:r>
              <a:rPr lang="en-SG" sz="2000" dirty="0" err="1">
                <a:latin typeface="Helvetica Neue"/>
              </a:rPr>
              <a:t>totalsqft</a:t>
            </a:r>
            <a:r>
              <a:rPr lang="en-SG" sz="2000" dirty="0">
                <a:latin typeface="Helvetica Neue"/>
              </a:rPr>
              <a:t>, Kitchen Qual, Garage </a:t>
            </a:r>
            <a:r>
              <a:rPr lang="en-SG" sz="2000" dirty="0" err="1">
                <a:latin typeface="Helvetica Neue"/>
              </a:rPr>
              <a:t>Cars,Total</a:t>
            </a:r>
            <a:r>
              <a:rPr lang="en-SG" sz="2000" dirty="0">
                <a:latin typeface="Helvetica Neue"/>
              </a:rPr>
              <a:t> Baths, </a:t>
            </a:r>
          </a:p>
          <a:p>
            <a:r>
              <a:rPr lang="en-SG" sz="2000" dirty="0">
                <a:latin typeface="Helvetica Neue"/>
              </a:rPr>
              <a:t>Fireplace Qu, age but with polynomial Degree 3</a:t>
            </a:r>
          </a:p>
          <a:p>
            <a:r>
              <a:rPr lang="en-SG" sz="2000" dirty="0">
                <a:latin typeface="Helvetica Neue"/>
              </a:rPr>
              <a:t>I tested using Linear Regression, Ridge Regression</a:t>
            </a:r>
          </a:p>
          <a:p>
            <a:endParaRPr lang="en-SG" sz="2000" dirty="0"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55D86-9002-4554-AC65-7F198F802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3" t="62222" r="50000" b="7361"/>
          <a:stretch/>
        </p:blipFill>
        <p:spPr>
          <a:xfrm>
            <a:off x="3395253" y="2808029"/>
            <a:ext cx="1519648" cy="777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FA568-9CEE-4109-B4BC-148C77C9B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2" t="36251" r="50000" b="28703"/>
          <a:stretch/>
        </p:blipFill>
        <p:spPr>
          <a:xfrm>
            <a:off x="3395253" y="3779564"/>
            <a:ext cx="1519648" cy="89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4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60576"/>
              </p:ext>
            </p:extLst>
          </p:nvPr>
        </p:nvGraphicFramePr>
        <p:xfrm>
          <a:off x="139700" y="1824566"/>
          <a:ext cx="1178559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0.01851985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0.02644404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0.029948109127820262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Overfitting as MSE Train and MSE Test deviates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0.019229721417379997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0.02414408565724339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0.026347308615236743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Overfitting as MSE Train and MSE Test deviates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0313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46124" y="1158604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2 Scores</a:t>
            </a:r>
          </a:p>
        </p:txBody>
      </p:sp>
    </p:spTree>
    <p:extLst>
      <p:ext uri="{BB962C8B-B14F-4D97-AF65-F5344CB8AC3E}">
        <p14:creationId xmlns:p14="http://schemas.microsoft.com/office/powerpoint/2010/main" val="2650757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55271"/>
              </p:ext>
            </p:extLst>
          </p:nvPr>
        </p:nvGraphicFramePr>
        <p:xfrm>
          <a:off x="73025" y="1858010"/>
          <a:ext cx="1178559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1</a:t>
                      </a:r>
                    </a:p>
                    <a:p>
                      <a:r>
                        <a:rPr lang="en-SG" dirty="0"/>
                        <a:t>- 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0.02392817964988823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0.02258433059028586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0.02427708430597085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16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2</a:t>
                      </a:r>
                    </a:p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0.022539032281693936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0.02185415307219567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0.02399888774648144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Selected this as best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3</a:t>
                      </a:r>
                    </a:p>
                    <a:p>
                      <a:r>
                        <a:rPr lang="en-SG" dirty="0"/>
                        <a:t>-Lasso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0.023330669785984002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0.024226242692108962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0.024909124969940515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28086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2FDD65-E6A5-436A-BA32-7F05BAFA07F7}"/>
              </a:ext>
            </a:extLst>
          </p:cNvPr>
          <p:cNvSpPr/>
          <p:nvPr/>
        </p:nvSpPr>
        <p:spPr>
          <a:xfrm>
            <a:off x="139700" y="3429000"/>
            <a:ext cx="11785598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BF4E2-0A05-425F-90F1-A0427491BD58}"/>
              </a:ext>
            </a:extLst>
          </p:cNvPr>
          <p:cNvSpPr txBox="1"/>
          <p:nvPr/>
        </p:nvSpPr>
        <p:spPr>
          <a:xfrm>
            <a:off x="698500" y="1158240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Shortlisting of the more desirable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4D56D-35B7-4DDC-89BB-A3F54C76F38E}"/>
              </a:ext>
            </a:extLst>
          </p:cNvPr>
          <p:cNvSpPr txBox="1"/>
          <p:nvPr/>
        </p:nvSpPr>
        <p:spPr>
          <a:xfrm>
            <a:off x="0" y="5241290"/>
            <a:ext cx="11463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 selected Lasso Regression with alpha=0.0037649358067924675 Degree 2 as the best model based on the MSE and CVS score. On top of it, I validated the residue plot against predicted price. The plot is random and even distributed. As for the actual value versus predicted value, it is linear and acceptable.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Although this is more complex model, areas of improvement is explained in layman term to the customers. There is no concern in using the complexed mode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6386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A921-DB7A-49B1-BF07-7907A348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477E-26C7-4953-B699-57EFCC6C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SG" dirty="0"/>
              <a:t>To seek approval to set the baseline price based on the predicted price for the list of houses</a:t>
            </a:r>
          </a:p>
        </p:txBody>
      </p:sp>
    </p:spTree>
    <p:extLst>
      <p:ext uri="{BB962C8B-B14F-4D97-AF65-F5344CB8AC3E}">
        <p14:creationId xmlns:p14="http://schemas.microsoft.com/office/powerpoint/2010/main" val="3516374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6B40D-0ED4-4F8C-90D3-B7CA47AC84CB}"/>
              </a:ext>
            </a:extLst>
          </p:cNvPr>
          <p:cNvSpPr txBox="1"/>
          <p:nvPr/>
        </p:nvSpPr>
        <p:spPr>
          <a:xfrm>
            <a:off x="731954" y="1219200"/>
            <a:ext cx="10045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I selected the Lasso Regression with Degree 2 </a:t>
            </a:r>
            <a:r>
              <a:rPr lang="en-SG" sz="2000" b="0" i="0" dirty="0">
                <a:solidFill>
                  <a:srgbClr val="000000"/>
                </a:solidFill>
                <a:effectLst/>
                <a:latin typeface="Helvetica Neue"/>
              </a:rPr>
              <a:t>alpha=0.0037649358067924675 </a:t>
            </a:r>
            <a:r>
              <a:rPr lang="en-SG" sz="2000" dirty="0">
                <a:latin typeface="Helvetica Neue"/>
              </a:rPr>
              <a:t>with the lowest CVS.  The mean price of list of houses is $160,027 and the median price is $177,634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C699A-3237-40A9-8FE6-E531B0031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70" t="32592" r="118437" b="31482"/>
          <a:stretch/>
        </p:blipFill>
        <p:spPr>
          <a:xfrm>
            <a:off x="1104900" y="3327400"/>
            <a:ext cx="2844800" cy="123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889A2-4115-4891-B27E-B5070FB72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33" t="26815" r="53750" b="20359"/>
          <a:stretch/>
        </p:blipFill>
        <p:spPr>
          <a:xfrm>
            <a:off x="873760" y="2590800"/>
            <a:ext cx="4399280" cy="3622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C73A7-3A93-43DA-9DCE-4C57A7CB4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67" t="37196" r="34083" b="24444"/>
          <a:stretch/>
        </p:blipFill>
        <p:spPr>
          <a:xfrm>
            <a:off x="5504180" y="2500090"/>
            <a:ext cx="6065520" cy="35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5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6B40D-0ED4-4F8C-90D3-B7CA47AC84CB}"/>
              </a:ext>
            </a:extLst>
          </p:cNvPr>
          <p:cNvSpPr txBox="1"/>
          <p:nvPr/>
        </p:nvSpPr>
        <p:spPr>
          <a:xfrm>
            <a:off x="731954" y="1219200"/>
            <a:ext cx="100457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The mean price of list of houses is $161,019.62. </a:t>
            </a:r>
          </a:p>
          <a:p>
            <a:r>
              <a:rPr lang="en-SG" sz="2000" dirty="0">
                <a:latin typeface="Helvetica Neue"/>
              </a:rPr>
              <a:t>The predictors based on this price 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Fireplace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No of baths is at least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Garage Cars is at least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External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Kitchen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Overall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r>
              <a:rPr lang="en-SG" sz="2000" dirty="0">
                <a:latin typeface="Helvetica Neue"/>
              </a:rPr>
              <a:t>To fetch a higher price, we can improve the External Quality, Kitchen Quality and Overall Quality, Fireplace Quality of the house</a:t>
            </a:r>
          </a:p>
          <a:p>
            <a:endParaRPr lang="en-SG" sz="2000" dirty="0">
              <a:latin typeface="Helvetica Neue"/>
            </a:endParaRPr>
          </a:p>
          <a:p>
            <a:r>
              <a:rPr lang="en-SG" sz="2000" dirty="0">
                <a:latin typeface="Helvetica Neue"/>
              </a:rPr>
              <a:t>Approval to set the predicted price as the baseline price for the houses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C699A-3237-40A9-8FE6-E531B0031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70" t="32592" r="118437" b="31482"/>
          <a:stretch/>
        </p:blipFill>
        <p:spPr>
          <a:xfrm>
            <a:off x="1104900" y="3327400"/>
            <a:ext cx="2844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There are 2 datasets namely test.csv and train.csv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 price column is the target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 rest of the variables are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There are missing data in both train and test dataset on the numeric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I replaced the null values with 0 in both train and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906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47591"/>
              </p:ext>
            </p:extLst>
          </p:nvPr>
        </p:nvGraphicFramePr>
        <p:xfrm>
          <a:off x="488180" y="1883708"/>
          <a:ext cx="1147522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 Full Bath, Bsmt Half Bath, Full Bath, Half Bath,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Total Baths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Consolidate all the baths data into one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Total Bsmt SF, Gr Liv Area, Wood Deck SF, Open Porch SF, Enclosed Porch, 3Ssn Porch, Screen Porch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totalsqft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Sum up all the area in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Garage Finish, Garage Yr Blt, Garage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has_finished_garage,</a:t>
                      </a:r>
                    </a:p>
                    <a:p>
                      <a:r>
                        <a:rPr lang="en-SG" sz="2000" dirty="0"/>
                        <a:t>Detached Garage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transformed the categorical ‘Garage Finish’ column into ‘Has Finished Garage’ and ‘Has Detached Garage’ using one-hot encoding to indicate finished vs unfinished garages. All remaining garage columns were dropped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Year Remod/Add, Year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is_remodelled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 introduced a new field to indicate that the house has been remodelled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38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20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54129"/>
              </p:ext>
            </p:extLst>
          </p:nvPr>
        </p:nvGraphicFramePr>
        <p:xfrm>
          <a:off x="107180" y="1966650"/>
          <a:ext cx="1147522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BsmtFin Type 2, BsmtFin 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 Finished Basement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multiple categorical columns describing type of basement finish, so I converted these into a one-hot encoded ‘Has Finished Basement’ column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Pool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‘Pool QC’ changed to ‘Has Pool’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‘Fence’ changed to ‘Has Fence’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Paved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has_paved_drive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‘Paved Drive’ changed to ‘Has Paved Drive’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3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Central 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has_central_air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‘Central Air’ changed to ‘Has Central Air’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46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12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1123179" y="5717531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Drop all the non numerical fields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57598"/>
              </p:ext>
            </p:extLst>
          </p:nvPr>
        </p:nvGraphicFramePr>
        <p:xfrm>
          <a:off x="358390" y="2201208"/>
          <a:ext cx="1147522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 Config, MS Zoning, Misc Feature, Neighbourhood, </a:t>
                      </a:r>
                    </a:p>
                    <a:p>
                      <a:r>
                        <a:rPr lang="en-SG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 Style, Bldg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number of categorical variables were transformed into dummy column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 Qual, Bsmt Cond, Fireplace Qu, Heating QC, Garage Qual,  Garage Cond,  Exter Qual,  </a:t>
                      </a:r>
                    </a:p>
                    <a:p>
                      <a:r>
                        <a:rPr lang="en-SG" sz="2000" dirty="0"/>
                        <a:t>        Exter Cond,  Kitchen Qual,  Exter Qual, Exter 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Quality rankings - transforming categorical vairables to ordinal ones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'Year Built’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Turning the 'Year Built' column into 'Age'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9384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A6E3F5-2DB3-4F99-8FF3-607F2FA5E56D}"/>
              </a:ext>
            </a:extLst>
          </p:cNvPr>
          <p:cNvSpPr txBox="1"/>
          <p:nvPr/>
        </p:nvSpPr>
        <p:spPr>
          <a:xfrm>
            <a:off x="1123180" y="15811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422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Correlation of predictors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6E3F5-2DB3-4F99-8FF3-607F2FA5E56D}"/>
              </a:ext>
            </a:extLst>
          </p:cNvPr>
          <p:cNvSpPr txBox="1"/>
          <p:nvPr/>
        </p:nvSpPr>
        <p:spPr>
          <a:xfrm>
            <a:off x="869180" y="1366897"/>
            <a:ext cx="114117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These are the set of predictors with absolute correlation&gt; 0.5 with respect to SalePrice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30E36-3228-4F4B-8B7E-E4722B18D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5" t="27704" r="66604" b="4445"/>
          <a:stretch/>
        </p:blipFill>
        <p:spPr>
          <a:xfrm>
            <a:off x="614102" y="1857188"/>
            <a:ext cx="10612698" cy="5165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3EC3C1-A2D7-4B1C-B5E2-684F7204118B}"/>
              </a:ext>
            </a:extLst>
          </p:cNvPr>
          <p:cNvSpPr/>
          <p:nvPr/>
        </p:nvSpPr>
        <p:spPr>
          <a:xfrm>
            <a:off x="1619250" y="5000625"/>
            <a:ext cx="8439150" cy="419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839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EDA – sale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869180" y="1366897"/>
            <a:ext cx="114117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Everything looks good here, with no missing values. A tail extends to high prices.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There seemed to have many outlier points observed at higher price range. I will log the price data in order to get a narrow range with a normal distribution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5CBE5-B8A7-448B-93BD-B9D72607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6" t="29768" r="67471" b="13942"/>
          <a:stretch/>
        </p:blipFill>
        <p:spPr>
          <a:xfrm>
            <a:off x="402174" y="2552701"/>
            <a:ext cx="5226821" cy="430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62D49-4AF6-4AD9-B40E-7BC74B909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3" t="31852" r="76702" b="26246"/>
          <a:stretch/>
        </p:blipFill>
        <p:spPr>
          <a:xfrm>
            <a:off x="5232400" y="2647787"/>
            <a:ext cx="5226820" cy="38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38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2515</TotalTime>
  <Words>1861</Words>
  <Application>Microsoft Office PowerPoint</Application>
  <PresentationFormat>Widescreen</PresentationFormat>
  <Paragraphs>366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Helvetica Neue</vt:lpstr>
      <vt:lpstr>Tw Cen MT</vt:lpstr>
      <vt:lpstr>Tw Cen MT Condensed</vt:lpstr>
      <vt:lpstr>Wingdings 3</vt:lpstr>
      <vt:lpstr>Integral</vt:lpstr>
      <vt:lpstr>Analysis of Ames Housing</vt:lpstr>
      <vt:lpstr>Background</vt:lpstr>
      <vt:lpstr>objective</vt:lpstr>
      <vt:lpstr>Data importing</vt:lpstr>
      <vt:lpstr>Data importing</vt:lpstr>
      <vt:lpstr>Data importing</vt:lpstr>
      <vt:lpstr>Data importing</vt:lpstr>
      <vt:lpstr>Correlation of predictors </vt:lpstr>
      <vt:lpstr>EDA – sale price</vt:lpstr>
      <vt:lpstr>EDA – sale price</vt:lpstr>
      <vt:lpstr>EDA – sale price wrt to age of house</vt:lpstr>
      <vt:lpstr>EDA – sale price wrt overall quality</vt:lpstr>
      <vt:lpstr>EDA – sale price wrt external quality</vt:lpstr>
      <vt:lpstr>EDA – sale price wrt Kitchen Quality</vt:lpstr>
      <vt:lpstr>EDA – sale price wrt garage cars</vt:lpstr>
      <vt:lpstr>EDA – sale price wrt Basement quality</vt:lpstr>
      <vt:lpstr>EDA – sale price wrt no of baths</vt:lpstr>
      <vt:lpstr>EDA – sale price wrt fireplace quality</vt:lpstr>
      <vt:lpstr>Feature engineering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Employment Outlook</dc:title>
  <dc:creator>YIANG YUET MENG</dc:creator>
  <cp:lastModifiedBy>Yiang Yuet Meng</cp:lastModifiedBy>
  <cp:revision>86</cp:revision>
  <dcterms:created xsi:type="dcterms:W3CDTF">2018-08-08T04:12:24Z</dcterms:created>
  <dcterms:modified xsi:type="dcterms:W3CDTF">2022-03-29T12:33:51Z</dcterms:modified>
</cp:coreProperties>
</file>